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p:scale>
          <a:sx n="75" d="100"/>
          <a:sy n="75" d="100"/>
        </p:scale>
        <p:origin x="248" y="-33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3</c:v>
                </c:pt>
                <c:pt idx="3">
                  <c:v>44</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0.15698889855499942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9.4797999999999938E-2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0.98967200000000055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9.4797999999999938E-2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0.34002900000000036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0.60551900000000014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6.779013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0.14871617342530019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9.6088999999999203E-2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1.0031530000000002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9.6089000000000091E-2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0.3446599999999993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0.82225200000000065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6.8226779999999998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1.4089089999999995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0.4690720000000006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0.13077299999999958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1.3652580000000007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0.13077299999999958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0.44562631179690015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8.2602659999999997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6.2157000000000018E-2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0.35623399999999972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9.931499999999982E-2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1.0368380000000004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9.931499999999982E-2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0.35623399999999972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0.56223700000000054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7.1161219999999998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0.12109900000000007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0.34573600000000049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9.638800000000014E-2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1.006284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9.638900000000028E-2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0.34573599999999871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0.75902000000000136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8.0159579999999995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7.7638999999999569E-2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0.1446089999999991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4.0316000000000685E-2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0.42089299999999952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4.0315000000001433E-2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0.1446089999999991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0.15384500000000045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8.8871559999999992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10</c:v>
                </c:pt>
                <c:pt idx="1">
                  <c:v>30</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4.987499999999967E-2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0.34267200000000031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9.553400000000023E-2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0.997363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9.5534999999999926E-2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0.34267100000000017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0.71212699999999973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4.6472090000000001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0.29425399999999957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0.35514299999999999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9.90120000000001E-2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1.0336629999999998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9.901099999999996E-2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0.35514400000000013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0.82887700000000031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6.2564039999999999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0.33454798525759966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0.15999199999999991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1.6702889999999995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0.15999100000000155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0.57387299999999897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0.60872100000000096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6.6968249999999996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0.83930799999999994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0.42198399999999925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0.11764600000000058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1.2282060000000001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0.11764600000000058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0.42198299999999911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0.34649899999999967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7.9344429999999999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1.1701770000000002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0.42772200000000016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0.11924599999999952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1.2449070000000004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0.11924599999999952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0.42772200000000016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0.83328200000000052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5.6931399999999996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The hospital and ward Q5. Were you ever prevented from sleeping at night by noise from staff?</c:v>
                </c:pt>
                <c:pt idx="2">
                  <c:v>The hospital and ward Q7. Did the hospital staff explain the reasons for changing wards during the night in a way you could understand?</c:v>
                </c:pt>
                <c:pt idx="3">
                  <c:v>The hospital and ward Q13. Did you get enough help from staff to eat your meals?</c:v>
                </c:pt>
                <c:pt idx="4">
                  <c:v>Leaving hospital Q38. Were you given enough notice about when you were going to leave hospital?</c:v>
                </c:pt>
              </c:strCache>
            </c:strRef>
          </c:cat>
          <c:val>
            <c:numRef>
              <c:f>Sheet1!$B$2:$B$6</c:f>
              <c:numCache>
                <c:formatCode>0.0</c:formatCode>
                <c:ptCount val="5"/>
                <c:pt idx="0">
                  <c:v>6.4</c:v>
                </c:pt>
                <c:pt idx="1">
                  <c:v>8.4</c:v>
                </c:pt>
                <c:pt idx="2">
                  <c:v>7</c:v>
                </c:pt>
                <c:pt idx="3">
                  <c:v>7.6</c:v>
                </c:pt>
                <c:pt idx="4">
                  <c:v>7.1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The hospital and ward Q5. Were you ever prevented from sleeping at night by noise from staff?</c:v>
                </c:pt>
                <c:pt idx="2">
                  <c:v>The hospital and ward Q7. Did the hospital staff explain the reasons for changing wards during the night in a way you could understand?</c:v>
                </c:pt>
                <c:pt idx="3">
                  <c:v>The hospital and ward Q13. Did you get enough help from staff to eat your meals?</c:v>
                </c:pt>
                <c:pt idx="4">
                  <c:v>Leaving hospital Q38. Were you given enough notice about when you were going to leave hospital?</c:v>
                </c:pt>
              </c:strCache>
            </c:strRef>
          </c:cat>
          <c:val>
            <c:numRef>
              <c:f>Sheet1!$C$2:$C$6</c:f>
              <c:numCache>
                <c:formatCode>0.0</c:formatCode>
                <c:ptCount val="5"/>
                <c:pt idx="0">
                  <c:v>6</c:v>
                </c:pt>
                <c:pt idx="1">
                  <c:v>8.1</c:v>
                </c:pt>
                <c:pt idx="2">
                  <c:v>6.7</c:v>
                </c:pt>
                <c:pt idx="3">
                  <c:v>7.5</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Your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Your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Your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Your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Your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Your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Your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Your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1.17480319426487</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9.4826557190600014E-2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0.12628000000000006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1.318346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0.12627999999999995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0.45295400000000008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0.82488500000000009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1.174803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Your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Your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Your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Your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Your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Your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Your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Your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8.9288782359482006</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Leaving hospital Q43. Did hospital staff tell you who to contact if you were worried about your condition or treatment after you left hospital?</c:v>
                </c:pt>
                <c:pt idx="2">
                  <c:v>Your care and treatment Q26. Did you feel able to talk to members of hospital staff about your worries and fears?</c:v>
                </c:pt>
                <c:pt idx="3">
                  <c:v>The hospital and ward Q11. Were you offered food that met any dietary needs or requirements you had?</c:v>
                </c:pt>
                <c:pt idx="4">
                  <c:v>The hospital and ward Q12. How would you rate the hospital food?</c:v>
                </c:pt>
              </c:strCache>
            </c:strRef>
          </c:cat>
          <c:val>
            <c:numRef>
              <c:f>Sheet1!$B$2:$B$6</c:f>
              <c:numCache>
                <c:formatCode>0.0</c:formatCode>
                <c:ptCount val="5"/>
                <c:pt idx="0">
                  <c:v>5.9</c:v>
                </c:pt>
                <c:pt idx="1">
                  <c:v>6.7</c:v>
                </c:pt>
                <c:pt idx="2">
                  <c:v>7</c:v>
                </c:pt>
                <c:pt idx="3">
                  <c:v>7.7</c:v>
                </c:pt>
                <c:pt idx="4">
                  <c:v>6.4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Leaving hospital Q43. Did hospital staff tell you who to contact if you were worried about your condition or treatment after you left hospital?</c:v>
                </c:pt>
                <c:pt idx="2">
                  <c:v>Your care and treatment Q26. Did you feel able to talk to members of hospital staff about your worries and fears?</c:v>
                </c:pt>
                <c:pt idx="3">
                  <c:v>The hospital and ward Q11. Were you offered food that met any dietary needs or requirements you had?</c:v>
                </c:pt>
                <c:pt idx="4">
                  <c:v>The hospital and ward Q12. How would you rate the hospital food?</c:v>
                </c:pt>
              </c:strCache>
            </c:strRef>
          </c:cat>
          <c:val>
            <c:numRef>
              <c:f>Sheet1!$C$2:$C$6</c:f>
              <c:numCache>
                <c:formatCode>0.0</c:formatCode>
                <c:ptCount val="5"/>
                <c:pt idx="0">
                  <c:v>6.8</c:v>
                </c:pt>
                <c:pt idx="1">
                  <c:v>7.6</c:v>
                </c:pt>
                <c:pt idx="2">
                  <c:v>7.6</c:v>
                </c:pt>
                <c:pt idx="3">
                  <c:v>8.3000000000000007</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0.21686200000000078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0.23580199999999962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6.573999999999991E-2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0.68631300000000017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6.573999999999991E-2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0.23580199999999962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4.4320000000000803E-2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8.9288779999999992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Your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Your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Your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Your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Your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Your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Your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Your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7.9402097106709197</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0.25634602827429998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8.2927000000000639E-2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0.86574000000000062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8.2926999999999751E-2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0.29744799999999927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0.44805200000000056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7.9402100000000004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0</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0</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5.8</c:v>
                </c:pt>
                <c:pt idx="1">
                  <c:v>5.4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4.2</c:v>
                </c:pt>
                <c:pt idx="1">
                  <c:v>4.5999999999999996</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7.3</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2.7</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c:v>
                </c:pt>
                <c:pt idx="1">
                  <c:v>6.6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c:v>
                </c:pt>
                <c:pt idx="1">
                  <c:v>3.4000000000000004</c:v>
                </c:pt>
                <c:pt idx="2">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c:v>
                </c:pt>
                <c:pt idx="2">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8.4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1.5999999999999996</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8.5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7.3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1.6999999999999993</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7.2</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1.6999999999999993</c:v>
                </c:pt>
                <c:pt idx="2">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Your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Your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Your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Your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Your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Your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Your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Your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6.5662796101520602</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2.2000000000000002</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6.2</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6.8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3.8</c:v>
                </c:pt>
                <c:pt idx="1">
                  <c:v>3.2</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8.4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1.5999999999999996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5.7</c:v>
                </c:pt>
                <c:pt idx="1">
                  <c:v>5.6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4.3</c:v>
                </c:pt>
                <c:pt idx="1">
                  <c:v>4.4000000000000004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9</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0.59999999999999964</c:v>
                </c:pt>
                <c:pt idx="2">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8.5</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1.5</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8.6999999999999993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1.3000000000000007</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2.4000000000000004</c:v>
                </c:pt>
                <c:pt idx="2">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8.6999999999999993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1.3000000000000007</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8.9</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1.0999999999999996</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2.2999999999999998</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6.6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2.4000000000000004</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7.4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2.5999999999999996</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6.9</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3.0999999999999996</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8.5</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1.5</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0.47373544194090034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0.16900799999999983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1.7644219999999997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0.77522299999999955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0.76096200000000103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5.944674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6.6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0</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3.4000000000000004</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6.4</c:v>
                </c:pt>
                <c:pt idx="1">
                  <c:v>6.2</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3.5999999999999996</c:v>
                </c:pt>
                <c:pt idx="1">
                  <c:v>3.8</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9.6</c:v>
                </c:pt>
                <c:pt idx="1">
                  <c:v>9.1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0.40000000000000036</c:v>
                </c:pt>
                <c:pt idx="1">
                  <c:v>0.90000000000000036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0.46672065905420013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0.15098499999999948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1.5762689999999999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0.69255500000000048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0.19728100000000026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7.1878849999999996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1.0999999999999996</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8.3000000000000007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1.6999999999999993</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1.0999999999999996</c:v>
                </c:pt>
                <c:pt idx="2">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7.5</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2.5</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7.8</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2.2000000000000002</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6.6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3.4000000000000004</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3</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8.6999999999999993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1.3000000000000007</c:v>
                </c:pt>
                <c:pt idx="2">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Your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Your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Your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Your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Your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Your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Your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Your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7.5338515418716998</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6.9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3.0999999999999996</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7.7</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2.2999999999999998</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8.9</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1.0999999999999996</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4.9000000000000004</c:v>
                </c:pt>
                <c:pt idx="1">
                  <c:v>4.2</c:v>
                </c:pt>
                <c:pt idx="2">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5.0999999999999996</c:v>
                </c:pt>
                <c:pt idx="1">
                  <c:v>5.8</c:v>
                </c:pt>
                <c:pt idx="2">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6.3</c:v>
                </c:pt>
                <c:pt idx="1">
                  <c:v>6.4</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3.7</c:v>
                </c:pt>
                <c:pt idx="1">
                  <c:v>3.5999999999999996</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6.3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0</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3.7</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7.8</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2.2000000000000002</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5.2</c:v>
                </c:pt>
                <c:pt idx="2">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4.8</c:v>
                </c:pt>
                <c:pt idx="2">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1.2</c:v>
                </c:pt>
                <c:pt idx="1">
                  <c:v>0.9</c:v>
                </c:pt>
                <c:pt idx="2">
                  <c:v>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8.8000000000000007</c:v>
                </c:pt>
                <c:pt idx="1">
                  <c:v>9.1</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69.095500000000001</c:v>
                </c:pt>
                <c:pt idx="1">
                  <c:v>4.2713999999999999</c:v>
                </c:pt>
                <c:pt idx="2">
                  <c:v>12.8141</c:v>
                </c:pt>
                <c:pt idx="3">
                  <c:v>8.5427</c:v>
                </c:pt>
                <c:pt idx="4">
                  <c:v>2.0101</c:v>
                </c:pt>
                <c:pt idx="5">
                  <c:v>3.2663000000000002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2.9251999999999612E-2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0.47556799999999999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0.13258499999999973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1.3841669999999997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0.6081530000000015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0.44273199999999946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7.3106960000000001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8.8000000000000007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1.1999999999999993</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2.4000000000000004</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8.6970971018995868E-3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0.19097700000000017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1.9937760000000004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0.87599299999999936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1.6048540000000004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6.4283809999999999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9.7482000000000291E-2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0.31169699999999967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8.6899000000000726E-2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0.90720999999999918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0.39859600000000128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0.493860999999999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8.4287810000000007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0.31402877540350005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9.0186000000000099E-2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0.94153499999999912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0.4136760000000006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0.34831300000000098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8.1047080000000005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7.6458093755600309E-2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0.21860699999999955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2.2822230000000001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1.0027260000000009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0.19170799999999844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7.0470059999999997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3.4074999999999633E-2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0.25132500000000135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7.0066999999999879E-2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0.73149199999999936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7.0067999999999131E-2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0.25132400000000032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9.7376000000000573E-2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8.7533469999999998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0.2190150227920995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0.11054600000000026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1.154088999999999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0.11054600000000114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0.39651899999999962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0.17216499999999968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7.6966830000000002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0.11881536853580066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0.11331500000000005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1.1829850000000004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0.11331399999999903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0.406447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0.25175899999999984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7.6632800000000003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18.814399999999999</c:v>
                </c:pt>
                <c:pt idx="1">
                  <c:v>1.0308999999999999</c:v>
                </c:pt>
                <c:pt idx="2">
                  <c:v>55.670099999999998</c:v>
                </c:pt>
                <c:pt idx="3">
                  <c:v>4.8968999999999996</c:v>
                </c:pt>
                <c:pt idx="4">
                  <c:v>7.2164999999999999</c:v>
                </c:pt>
                <c:pt idx="5">
                  <c:v>7.2164999999999999</c:v>
                </c:pt>
                <c:pt idx="6">
                  <c:v>0</c:v>
                </c:pt>
                <c:pt idx="7">
                  <c:v>2.0619000000000001</c:v>
                </c:pt>
                <c:pt idx="8">
                  <c:v>3.0928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0.43552400000000002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0.42641599999999968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0.11888200000000015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1.2411070000000004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0.11888199999999927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0.42641599999999968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0.25985999999999976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7.6739560000000004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0.33637096031469937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0.11575999999999986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1.2085210000000002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0.11575999999999986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0.41522000000000059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0.67086800000000046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6.4189959999999999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0.38002300992980054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0.14163199999999954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1.4786219999999997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0.14163200000000131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0.50802099999999939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0.4570609999999995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7.6132499999999999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0.40455653586259999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0.190334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1.9870660000000004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0.190334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0.68270999999999926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0.89290900000000129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5.5581829999999997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0.23068999999999917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0.21076500000000031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5.8759000000000228E-2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0.6134409999999999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5.8759999999999479E-2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0.19230882841040042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9.2428030000000003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0.80059999999999998</c:v>
                </c:pt>
                <c:pt idx="1">
                  <c:v>0.19940000000000002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0.80059999999999998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Your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Your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Your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Your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Your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Your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Your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Your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8.65712284376729</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9.7839999999999705E-2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0.24828899999999976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6.9221000000000643E-2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0.72265799999999913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6.9221000000000643E-2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0.24828899999999976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0.18655099999999969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8.7002679999999994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0.18531717147079974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5.9476999999999336E-2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0.6209340000000001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5.9476999999999336E-2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0.21333900000000128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0.14066399999999923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9.0676469999999991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0.14633223587500055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8.4596999999998701E-2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0.8831730000000011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8.4595999999999449E-2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0.30343799999999987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6.5862000000000975E-2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8.2034529999999997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47.422699999999999</c:v>
                </c:pt>
                <c:pt idx="2">
                  <c:v>52.061900000000001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Your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Your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Your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Your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Your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Your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Your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Your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8.2000714357831992</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0.10954300000000039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0.28844299999999912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8.0416000000001375E-2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0.83952999999999989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8.0415999999999599E-2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0.28844299999999912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0.16291300000000142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8.5646640000000005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2.2213999999999956E-2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0.2537060000000011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7.0730999999998545E-2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0.73842500000000122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7.0731000000000321E-2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0.2320040355153985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8.8588439999999995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6.8317000000000405E-2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0.31049900000000008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8.6565000000000225E-2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0.90372699999999995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8.6565000000000225E-2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0.31049999999999933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3.884700000000052E-2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8.311674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0.41231899999999921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0.36675800000000081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0.10224899999999959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1.0674679999999999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0.10224900000000048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0.36675799999999903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0.72029600000000116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7.0651039999999998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Your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Your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Your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Your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Your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Your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Your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Your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7.8875485923242197</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0.38587799999999994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0.29650799999999933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8.2665000000000433E-2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0.86300299999999908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8.2665000000000433E-2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0.2965080000000011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0.20664099999999941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7.8850509999999998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0.18811870072940007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8.9692000000000327E-2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0.93637499999999996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8.9692000000000327E-2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0.32171699999999959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0.6042380000000005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6.9561380000000002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0.11393646760379994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6.5962999999999994E-2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0.68863499999999966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6.5962999999999994E-2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0.236599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0.24822600000000072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8.6154320000000002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0.11915799999999965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0.40140799999999999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0.11190999999999995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1.1683190000000003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0.11190999999999995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0.40140799999999999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0.50319799999999937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7.0169620000000004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0.11933002761539946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0.14926900000000032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1.5583450000000001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0.14926900000000032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0.535412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1.5458730000000003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6.2987450000000003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6.0301999999999998</c:v>
                </c:pt>
                <c:pt idx="1">
                  <c:v>8.5427</c:v>
                </c:pt>
                <c:pt idx="2">
                  <c:v>24.623100000000001</c:v>
                </c:pt>
                <c:pt idx="3">
                  <c:v>60.804000000000002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0.10563516872100109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4.1767999999999361E-2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0.43605499999999964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4.1769000000000389E-2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0.14981900000000081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0.12571799999999911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9.4538489999999999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0.21115800000000107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0.20692099999999947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5.7688000000000628E-2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0.60225400000000029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5.7687999999998851E-2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0.20692000000000021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0.20070199999999971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8.877046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0.25056897606460016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8.9351999999999876E-2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0.93282799999999977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8.9351999999999876E-2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0.32049899999999987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0.42054100000000005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7.9971670000000001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Your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Your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Your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Your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Your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Your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Your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Your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8.1227264598155493</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8.8430999999999926E-2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0.22094099999999983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6.159700000000079E-2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0.64306299999999972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6.159700000000079E-2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0.22094099999999983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0.13579299999999961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8.8901389999999996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0.47908500000000043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0.2812209999999995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7.8402999999999778E-2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0.81850799999999957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7.8402000000000527E-2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0.28122100000000039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0.36097799999999935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7.6900930000000001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1.4771999999999785E-2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0.32068600000000025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8.9405000000000179E-2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0.93337599999999998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8.9404999999999291E-2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0.32068700000000128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0.42516599999999904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7.7879480000000001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Your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Your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Your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Your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Your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Your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Your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Your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7.0099284650842399</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RAL | Royal Free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RAL | Royal Free London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RAL | Royal Free London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Royal Free London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17890915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98822106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59893390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859711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27898037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848344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0632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7052357"/>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66806871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3370934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50891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85727576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5304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2372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7440430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6366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69139551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57968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583672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733006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89770031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972602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9689674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940323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1494063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4705284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50755647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66362815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90406579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16538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99081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36583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3456492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6697129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51722017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5977168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413950434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2229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98188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329946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4573965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4879608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10882875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62751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1392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5164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119144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3328170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1829513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9618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623540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95904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2093241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8560061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8375744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37661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67848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66510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186820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51947555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53692956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062385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6704442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43635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3844193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5960126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21476182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31353954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0268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68184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23607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023660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795686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58227402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72819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6854174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10227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2054145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3190793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07402299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92177959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45802014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7010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0943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160598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3236243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53889276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83528574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93514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537173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00595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018289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94804005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23248360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17384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42030134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407701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2427387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518097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41222409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86172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1243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17265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88055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2078322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3909274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563749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91929980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47373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2023919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19042981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0338138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43751357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16764792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08955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59247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03707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6116540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2038572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82778345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69459007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78062936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8178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38728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309497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59831555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05744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5659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19847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25753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0080423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76065404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504989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43502685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371431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76397840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13134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32642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26450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803324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3180280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04513178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37027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8840510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196333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81271337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225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9234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34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7578048"/>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60837076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82203462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621260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1382132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522682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97185075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6382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48440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58201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5332587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1826654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5223943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9482345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9727326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9906258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73045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98352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50729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1861136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1246871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053099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2407328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4016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7443890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8230845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45826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6946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9185331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5533909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5797152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8361938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07649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3865146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7267105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35751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50794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0912333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8931508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7652456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8748384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94429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2298898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6940368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33779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39855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42187424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83279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6137972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2850505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00096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8414696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5565096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27978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90400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0926922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3343054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3818492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0523289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08004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5690930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899565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31363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28961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1807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59975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2004682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3938486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274828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4877357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8976668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8855325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3224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0491913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7566674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804066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7928164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68242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9938882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645531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05774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6886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5881396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5286143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0673076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6888588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01946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0984304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5411416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48608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12874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4179289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5190391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9249416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6601175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67330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5145481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2058699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14754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60266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7992904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3426052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4604892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0075493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32311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40297973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9727454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93389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2642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20583060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1643825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5307593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145673656"/>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334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1324974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0453990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61515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84740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7587810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5019494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719122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7734527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15469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9951774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0197111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2731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19725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700676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6810839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8438823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8753186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76100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9789696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4415723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91771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28521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5333570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7627965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1166019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9081658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49489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3658816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6735957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26793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2404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5712726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8742043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7561938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0931429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72559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6952559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3533917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26541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62369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7646665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9409007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8334211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5532735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93451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0097401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0047773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02137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7586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79416550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7961352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4701314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56834323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57960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650441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0061104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81382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05107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9506704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8619910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4344724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3689986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5630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1127189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8150048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96933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62455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888051294"/>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1391150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508246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889297472"/>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00758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2699657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275553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60161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24152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9931261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6624999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8708315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1953261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74335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1631202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6983894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34212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60560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54184774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6338953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40455196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15110704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01065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2335705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8759315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03992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000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0831303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6665049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2540309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9772796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94526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7608561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7627466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0455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68125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6811633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4455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6426700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6167495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FREE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BARNET HOSPITAL (117)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CHASE FARM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526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43160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152667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6326068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2667733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12512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8981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894820009"/>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56845408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87793368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52945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6013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58491357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54233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12422982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623774579"/>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6596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08729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6946166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79461655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7186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0742003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61735469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378290617"/>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27845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66307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8478116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70638610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375349731"/>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86142971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56395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3917646"/>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996276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2970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95478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3731506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02262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484038078"/>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Q26. Did you feel able to talk to members of hospital staff about your worries and fears?
Q43. Did hospital staff tell you who to contact if you were worried about your condition or treatment after you left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38267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756303305"/>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31514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207085737"/>
              </p:ext>
            </p:extLst>
          </p:nvPr>
        </p:nvGraphicFramePr>
        <p:xfrm>
          <a:off x="469068" y="1548000"/>
          <a:ext cx="11253864" cy="384440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Q18. When doctors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Q25. How much information about your condition or treatment was given to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49128395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82449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Royal Free London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57288549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Noise from staff: patients not being bothered by noise at night from staff
Changing wards during the night: staff explaining the reason for patients needing to change wards during the night
Help with eating: patients being given enough help from staff to eat meals, if needed
Notice about leaving hospital: patients being given enough notice about when they were going to leave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4568621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Contact: patients being given information about who to contact if they were worried about their condition or treatment after leaving hospital
Talking about worries and fears: patients feeling able to talk to staff about their worries and fears
Dietary needs or requirements: patients being offered food that met any dietary needs or requirements they had
Quality of food: patients describing the hospital food as good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Royal Free London NHS Foundation Trust who had attended in late 2021. Responses were received from 398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9086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290032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398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815587583"/>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446535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665348154"/>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1625925"/>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703280285"/>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80214500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50018979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1795353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54644970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000025939"/>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6352977"/>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84726954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792997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09531324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67981210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19340</TotalTime>
  <Words>16873</Words>
  <Application>Microsoft Office PowerPoint</Application>
  <PresentationFormat>Widescreen</PresentationFormat>
  <Paragraphs>2447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Royal Free London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2022-09-30T10:53:47Z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